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F8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06.05.2020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06.05.2020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06.05.2020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06.05.2020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ЭКЗАМЕН БЕЗ СТРЕССА</a:t>
            </a:r>
            <a:endParaRPr lang="ru-RU" dirty="0"/>
          </a:p>
        </p:txBody>
      </p:sp>
      <p:sp>
        <p:nvSpPr>
          <p:cNvPr id="3" name="Подзаголовок 2"/>
          <p:cNvSpPr>
            <a:spLocks noGrp="1"/>
          </p:cNvSpPr>
          <p:nvPr>
            <p:ph type="subTitle" idx="1"/>
          </p:nvPr>
        </p:nvSpPr>
        <p:spPr/>
        <p:txBody>
          <a:bodyPr/>
          <a:lstStyle/>
          <a:p>
            <a:r>
              <a:rPr lang="ru-RU" dirty="0" smtClean="0">
                <a:solidFill>
                  <a:srgbClr val="20F825"/>
                </a:solidFill>
              </a:rPr>
              <a:t>Рекомендации для учащихся</a:t>
            </a:r>
            <a:endParaRPr lang="ru-RU" dirty="0">
              <a:solidFill>
                <a:srgbClr val="20F825"/>
              </a:solidFill>
            </a:endParaRPr>
          </a:p>
        </p:txBody>
      </p:sp>
    </p:spTree>
    <p:extLst>
      <p:ext uri="{BB962C8B-B14F-4D97-AF65-F5344CB8AC3E}">
        <p14:creationId xmlns:p14="http://schemas.microsoft.com/office/powerpoint/2010/main" val="1811304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55000" lnSpcReduction="20000"/>
          </a:bodyPr>
          <a:lstStyle/>
          <a:p>
            <a:pPr algn="just"/>
            <a:r>
              <a:rPr lang="ru-RU" b="1" dirty="0"/>
              <a:t>Использовать «подпорки» для памяти</a:t>
            </a:r>
            <a:r>
              <a:rPr lang="ru-RU" dirty="0"/>
              <a:t>. Хорошо работают мнемонические принципы — это когда вы придумываете легко запоминающуюся фразу, в первых буквах которой закодировано сообщение. Так работает знаменитая фраза «Каждый Охотник Желает Знать, Где Сидит Фазан» — порядок слов во фразе кодирует порядок цветов в радуге, а первая буква каждого слова кодирует название цвета.</a:t>
            </a:r>
          </a:p>
          <a:p>
            <a:pPr algn="just"/>
            <a:r>
              <a:rPr lang="ru-RU" dirty="0"/>
              <a:t>Если то, что нужно запомнить, мнемонике не поддается, применяйте «журналистский» метод. Когда репортер делает заметку в СМИ, он последовательно отвечает в ней на семь вопросов: Что? Как? Где? Когда? Кто? Почему? Ну и что нам с того? Ответив на каждый вопрос одним предложением, вы получите основу для ответа на любой экзаменационный вопрос.</a:t>
            </a:r>
          </a:p>
          <a:p>
            <a:pPr algn="just"/>
            <a:r>
              <a:rPr lang="ru-RU" b="1" dirty="0"/>
              <a:t>Проверить себя</a:t>
            </a:r>
            <a:r>
              <a:rPr lang="ru-RU" dirty="0"/>
              <a:t>. В некоторых учебниках после каждого блока информации печатают список вопросов. Это полезная штука — не ленитесь на них отвечать. Если не помните ответ — просто перечитайте учебник с того места, где застопорились. А если вопросов в учебнике не предусмотрено, придумайте их самостоятельно и запишите на листок, пока читаете учебник. Потом пригодятся.</a:t>
            </a:r>
          </a:p>
          <a:p>
            <a:pPr algn="just"/>
            <a:r>
              <a:rPr lang="ru-RU" b="1" dirty="0"/>
              <a:t>Объяснить предмет другу</a:t>
            </a:r>
            <a:r>
              <a:rPr lang="ru-RU" dirty="0"/>
              <a:t>. Думаете, почему лекторы так хорошо разбираются в предмете? Они объясняют его другим людям каждый день! Если друга под рукой нет, просто перескажите то, что только что прочитали, вслух своими словами. Чтобы не тратить много времени, используйте все ту же «журналистскую» методику из семи вопросов.</a:t>
            </a:r>
          </a:p>
          <a:p>
            <a:pPr marL="0" indent="0" algn="just">
              <a:buNone/>
            </a:pPr>
            <a:endParaRPr lang="ru-RU" dirty="0"/>
          </a:p>
        </p:txBody>
      </p:sp>
    </p:spTree>
    <p:extLst>
      <p:ext uri="{BB962C8B-B14F-4D97-AF65-F5344CB8AC3E}">
        <p14:creationId xmlns:p14="http://schemas.microsoft.com/office/powerpoint/2010/main" val="327363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b="1" dirty="0" smtClean="0"/>
              <a:t>В день экзамена:</a:t>
            </a:r>
            <a:endParaRPr lang="ru-RU" b="1" dirty="0"/>
          </a:p>
        </p:txBody>
      </p:sp>
      <p:sp>
        <p:nvSpPr>
          <p:cNvPr id="3" name="Объект 2"/>
          <p:cNvSpPr>
            <a:spLocks noGrp="1"/>
          </p:cNvSpPr>
          <p:nvPr>
            <p:ph idx="1"/>
          </p:nvPr>
        </p:nvSpPr>
        <p:spPr>
          <a:xfrm>
            <a:off x="539552" y="980728"/>
            <a:ext cx="8229600" cy="5544616"/>
          </a:xfrm>
        </p:spPr>
        <p:txBody>
          <a:bodyPr>
            <a:normAutofit fontScale="47500" lnSpcReduction="20000"/>
          </a:bodyPr>
          <a:lstStyle/>
          <a:p>
            <a:pPr algn="just"/>
            <a:r>
              <a:rPr lang="ru-RU" dirty="0"/>
              <a:t>За день до экзамена дважды проверьте, когда он состоится. Почти, всегда находятся учащиеся, которые ошибаются и являются на экзамен с опозданием.</a:t>
            </a:r>
          </a:p>
          <a:p>
            <a:pPr algn="just"/>
            <a:r>
              <a:rPr lang="ru-RU" dirty="0" smtClean="0"/>
              <a:t>Накануне </a:t>
            </a:r>
            <a:r>
              <a:rPr lang="ru-RU" dirty="0"/>
              <a:t>экзамена (а может быть и раньше) соберите все, что вам понадобится (ручки, карандаши, калькулятор – проверьте состояние батареек, чертежные принадлежности и т.д., в зависимости от того, по какому предмету вам предстоит экзамен). Положите все это в папку или пенал. В день экзамена вам достаточно взять это и не тратить время и энергию на поиски мелочей.</a:t>
            </a:r>
          </a:p>
          <a:p>
            <a:pPr algn="just"/>
            <a:r>
              <a:rPr lang="ru-RU" dirty="0" smtClean="0"/>
              <a:t>Не </a:t>
            </a:r>
            <a:r>
              <a:rPr lang="ru-RU" dirty="0"/>
              <a:t>перерабатывайте! Прозанимавшись всю ночь перед экзаменом, вы, конечно, будете знать больше, однако, в результате окажетесь слишком утомленными для того, чтобы правильно отвечать на экзаменационные вопросы.</a:t>
            </a:r>
          </a:p>
          <a:p>
            <a:pPr algn="just"/>
            <a:r>
              <a:rPr lang="ru-RU" dirty="0" smtClean="0"/>
              <a:t>При </a:t>
            </a:r>
            <a:r>
              <a:rPr lang="ru-RU" dirty="0"/>
              <a:t>повторении материала непосредственно перед экзаменом не травмируйте себя, отмечая, чего вы не знаете. Свои усилия сосредоточьте на совершенствовании имеющихся знаний и не пытайтесь учить новое.</a:t>
            </a:r>
          </a:p>
          <a:p>
            <a:pPr algn="just"/>
            <a:r>
              <a:rPr lang="ru-RU" dirty="0" smtClean="0"/>
              <a:t>Отдохните</a:t>
            </a:r>
            <a:r>
              <a:rPr lang="ru-RU" dirty="0"/>
              <a:t>! Не бойтесь поспать – отдых вам как раз нужен. При этом лежать и мучиться от мысли, что вы не можете уснуть, совершенно бесполезно! Перестаньте беспокоиться о том, что сон к вам не идет. Расслабьтесь и вам удаться заснуть.</a:t>
            </a:r>
          </a:p>
          <a:p>
            <a:pPr algn="just"/>
            <a:r>
              <a:rPr lang="ru-RU" dirty="0" smtClean="0"/>
              <a:t>На </a:t>
            </a:r>
            <a:r>
              <a:rPr lang="ru-RU" dirty="0"/>
              <a:t>экзамен постарайтесь прийти пораньше. Имейте запас времени на тот случай, если во время не придет автобус, трамвай или маршрутка или не заведется автомобиль у родителей.</a:t>
            </a:r>
          </a:p>
          <a:p>
            <a:pPr algn="just"/>
            <a:r>
              <a:rPr lang="ru-RU" dirty="0" smtClean="0"/>
              <a:t>В </a:t>
            </a:r>
            <a:r>
              <a:rPr lang="ru-RU" dirty="0"/>
              <a:t>день экзамена избегайте стрессовых ситуаций. Не спорьте с родителями, сверстниками, одноклассниками. Не позволяйте себе сердиться. Не позволяйте, кому бы то ни было, вывести вас из себя.</a:t>
            </a:r>
          </a:p>
          <a:p>
            <a:pPr algn="just"/>
            <a:r>
              <a:rPr lang="ru-RU" dirty="0" smtClean="0"/>
              <a:t>Подходя </a:t>
            </a:r>
            <a:r>
              <a:rPr lang="ru-RU" dirty="0"/>
              <a:t>к зданию школы, аудитории, где будет проходить экзамен, избегайте тех, кто обычно толпится перед дверью, спрашивая друг друга: «Как ты думаешь, будут ли вопросы по теореме…» или «Ты разобрался в материалах …» и т.д. Если вы примкнете к этой группе, у вас почти наверняка появится ощущение, что все вокруг знают больше и лучше вас.</a:t>
            </a:r>
          </a:p>
          <a:p>
            <a:pPr algn="just"/>
            <a:r>
              <a:rPr lang="ru-RU" dirty="0" smtClean="0"/>
              <a:t>По </a:t>
            </a:r>
            <a:r>
              <a:rPr lang="ru-RU" dirty="0"/>
              <a:t>мере приближения самого момента начала старайтесь думать о том, что вы можете сделать, а не о том, чего не можете</a:t>
            </a:r>
            <a:endParaRPr lang="ru-RU" dirty="0"/>
          </a:p>
        </p:txBody>
      </p:sp>
    </p:spTree>
    <p:extLst>
      <p:ext uri="{BB962C8B-B14F-4D97-AF65-F5344CB8AC3E}">
        <p14:creationId xmlns:p14="http://schemas.microsoft.com/office/powerpoint/2010/main" val="4118784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29600" cy="5688632"/>
          </a:xfrm>
        </p:spPr>
        <p:txBody>
          <a:bodyPr>
            <a:normAutofit/>
          </a:bodyPr>
          <a:lstStyle/>
          <a:p>
            <a:pPr marL="0" indent="0" algn="ctr">
              <a:buNone/>
            </a:pPr>
            <a:endParaRPr lang="ru-RU" sz="4400" b="1" dirty="0" smtClean="0"/>
          </a:p>
          <a:p>
            <a:pPr marL="0" indent="0" algn="ctr">
              <a:buNone/>
            </a:pPr>
            <a:r>
              <a:rPr lang="ru-RU" sz="4400" b="1" smtClean="0"/>
              <a:t>ЖЕЛАЕМ</a:t>
            </a:r>
            <a:endParaRPr lang="ru-RU" sz="4400" b="1" dirty="0" smtClean="0"/>
          </a:p>
          <a:p>
            <a:pPr marL="0" indent="0" algn="ctr">
              <a:buNone/>
            </a:pPr>
            <a:r>
              <a:rPr lang="ru-RU" sz="4400" b="1" dirty="0" smtClean="0"/>
              <a:t>УДАЧИ!</a:t>
            </a:r>
            <a:endParaRPr lang="ru-RU" sz="4400" b="1" dirty="0"/>
          </a:p>
        </p:txBody>
      </p:sp>
    </p:spTree>
    <p:extLst>
      <p:ext uri="{BB962C8B-B14F-4D97-AF65-F5344CB8AC3E}">
        <p14:creationId xmlns:p14="http://schemas.microsoft.com/office/powerpoint/2010/main" val="166090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29600" cy="6048672"/>
          </a:xfrm>
        </p:spPr>
        <p:txBody>
          <a:bodyPr>
            <a:normAutofit lnSpcReduction="10000"/>
          </a:bodyPr>
          <a:lstStyle/>
          <a:p>
            <a:pPr marL="0" indent="0" algn="just">
              <a:buNone/>
            </a:pPr>
            <a:r>
              <a:rPr lang="ru-RU" sz="2800" dirty="0" smtClean="0"/>
              <a:t>Мы привыкли бояться экзаменов. «Важно», «ответственно», «судьбоносно» слышно со всех сторон.</a:t>
            </a:r>
          </a:p>
          <a:p>
            <a:pPr marL="0" indent="0" algn="just">
              <a:buNone/>
            </a:pPr>
            <a:r>
              <a:rPr lang="ru-RU" sz="2800" dirty="0" smtClean="0"/>
              <a:t>Все так. Для усиления мотивации подготовки к экзамену, для того, чтобы не расслабляться и не оставлять все на последний день, нужен умеренный стресс.</a:t>
            </a:r>
          </a:p>
          <a:p>
            <a:pPr marL="0" indent="0" algn="just">
              <a:buNone/>
            </a:pPr>
            <a:r>
              <a:rPr lang="ru-RU" sz="2800" dirty="0" smtClean="0"/>
              <a:t>Однако, если с подготовкой к экзамену затянуть, уровень стресса станет чрезмерным и тогда слишком сильный стресс спровоцирует чрезмерный выброс гормонов, которые </a:t>
            </a:r>
            <a:r>
              <a:rPr lang="ru-RU" sz="2800" dirty="0"/>
              <a:t>б</a:t>
            </a:r>
            <a:r>
              <a:rPr lang="ru-RU" sz="2800" dirty="0" smtClean="0"/>
              <a:t>локируют познавательные способности.  Это состояние мы назовем «ленью» или «</a:t>
            </a:r>
            <a:r>
              <a:rPr lang="ru-RU" sz="2800" dirty="0" err="1" smtClean="0"/>
              <a:t>прокрастинацией</a:t>
            </a:r>
            <a:r>
              <a:rPr lang="ru-RU" sz="2800" dirty="0" smtClean="0"/>
              <a:t>». Плохо, но результатом будет неподготовленность.</a:t>
            </a:r>
            <a:endParaRPr lang="ru-RU" sz="2800" dirty="0"/>
          </a:p>
        </p:txBody>
      </p:sp>
    </p:spTree>
    <p:extLst>
      <p:ext uri="{BB962C8B-B14F-4D97-AF65-F5344CB8AC3E}">
        <p14:creationId xmlns:p14="http://schemas.microsoft.com/office/powerpoint/2010/main" val="144582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Давайте оценим уровень стресса</a:t>
            </a:r>
            <a:endParaRPr lang="ru-RU" dirty="0"/>
          </a:p>
        </p:txBody>
      </p:sp>
      <p:sp>
        <p:nvSpPr>
          <p:cNvPr id="3" name="Объект 2"/>
          <p:cNvSpPr>
            <a:spLocks noGrp="1"/>
          </p:cNvSpPr>
          <p:nvPr>
            <p:ph idx="1"/>
          </p:nvPr>
        </p:nvSpPr>
        <p:spPr>
          <a:xfrm>
            <a:off x="395536" y="1268760"/>
            <a:ext cx="8291264" cy="5328592"/>
          </a:xfrm>
        </p:spPr>
        <p:txBody>
          <a:bodyPr>
            <a:normAutofit fontScale="85000" lnSpcReduction="20000"/>
          </a:bodyPr>
          <a:lstStyle/>
          <a:p>
            <a:pPr marL="0" indent="0" algn="just">
              <a:buNone/>
            </a:pPr>
            <a:r>
              <a:rPr lang="ru-RU" dirty="0" smtClean="0"/>
              <a:t>Если у вас есть некоторый страх, который не дает вам забыть о грядущих экзаменах, помогает вам сосредоточиться на подготовке, а не на развлечениях, значит все в порядке.</a:t>
            </a:r>
          </a:p>
          <a:p>
            <a:pPr marL="0" indent="0" algn="just">
              <a:buNone/>
            </a:pPr>
            <a:r>
              <a:rPr lang="ru-RU" dirty="0"/>
              <a:t>Но если невыносимо болит голова и все тело, вам страшно, сложно нормально спать и сосредоточиться на учебном материале — скорее всего, стресс стал слишком сильным, чтобы нормально готовиться к экзамену. Пора его снижать</a:t>
            </a:r>
            <a:r>
              <a:rPr lang="ru-RU" dirty="0" smtClean="0"/>
              <a:t>.</a:t>
            </a:r>
          </a:p>
          <a:p>
            <a:pPr marL="0" indent="0" algn="just">
              <a:buNone/>
            </a:pPr>
            <a:r>
              <a:rPr lang="ru-RU" dirty="0" smtClean="0"/>
              <a:t>Что же делать?</a:t>
            </a:r>
          </a:p>
          <a:p>
            <a:pPr marL="0" indent="0" algn="just">
              <a:buNone/>
            </a:pPr>
            <a:r>
              <a:rPr lang="ru-RU" dirty="0" smtClean="0"/>
              <a:t>Абсолютно точно – не увлекаться успокоительными препаратами ни во время подготовки, ни, тем более, перед экзаменом. Результатом может стать резкое снижение работоспособности и растерянность.</a:t>
            </a:r>
            <a:endParaRPr lang="ru-RU" dirty="0"/>
          </a:p>
        </p:txBody>
      </p:sp>
    </p:spTree>
    <p:extLst>
      <p:ext uri="{BB962C8B-B14F-4D97-AF65-F5344CB8AC3E}">
        <p14:creationId xmlns:p14="http://schemas.microsoft.com/office/powerpoint/2010/main" val="168500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b="1" dirty="0" smtClean="0"/>
              <a:t>Чем нам поможет банальный ЗОЖ?</a:t>
            </a:r>
            <a:endParaRPr lang="ru-RU" b="1" dirty="0"/>
          </a:p>
        </p:txBody>
      </p:sp>
      <p:sp>
        <p:nvSpPr>
          <p:cNvPr id="3" name="Объект 2"/>
          <p:cNvSpPr>
            <a:spLocks noGrp="1"/>
          </p:cNvSpPr>
          <p:nvPr>
            <p:ph idx="1"/>
          </p:nvPr>
        </p:nvSpPr>
        <p:spPr>
          <a:xfrm>
            <a:off x="395536" y="908720"/>
            <a:ext cx="8229600" cy="5760640"/>
          </a:xfrm>
        </p:spPr>
        <p:txBody>
          <a:bodyPr>
            <a:normAutofit fontScale="85000" lnSpcReduction="20000"/>
          </a:bodyPr>
          <a:lstStyle/>
          <a:p>
            <a:pPr marL="514350" indent="-514350" algn="just">
              <a:buAutoNum type="arabicPeriod"/>
            </a:pPr>
            <a:r>
              <a:rPr lang="ru-RU" b="1" dirty="0" smtClean="0"/>
              <a:t>Нормально </a:t>
            </a:r>
            <a:r>
              <a:rPr lang="ru-RU" b="1" dirty="0"/>
              <a:t>питаться.</a:t>
            </a:r>
            <a:r>
              <a:rPr lang="ru-RU" dirty="0"/>
              <a:t> В идеальной </a:t>
            </a:r>
            <a:r>
              <a:rPr lang="ru-RU" dirty="0" smtClean="0"/>
              <a:t>диете </a:t>
            </a:r>
            <a:r>
              <a:rPr lang="ru-RU" dirty="0"/>
              <a:t>много овощей, фруктов и продуктов из цельного зерна. Это даст достаточно энергии, чтобы мозг работал идеально. А вот кофе лучше не злоупотреблять: кажется, что стимуляторы помогают сосредоточиться, но на самом деле они просто резко усиливают возбуждение коры. Это мешает заниматься, запоминать информацию и нормально спать</a:t>
            </a:r>
            <a:r>
              <a:rPr lang="ru-RU" dirty="0" smtClean="0"/>
              <a:t>.</a:t>
            </a:r>
          </a:p>
          <a:p>
            <a:pPr marL="0" indent="0" algn="just">
              <a:buNone/>
            </a:pPr>
            <a:r>
              <a:rPr lang="ru-RU" dirty="0" smtClean="0"/>
              <a:t>	Питаться надо не реже четырех раз в день, при этом только утолять голод, а не переедать.</a:t>
            </a:r>
          </a:p>
          <a:p>
            <a:pPr marL="0" indent="0" algn="just">
              <a:buNone/>
            </a:pPr>
            <a:r>
              <a:rPr lang="ru-RU" dirty="0" smtClean="0"/>
              <a:t>Рацион должен включать: овощи, рыбу, творог, орехи, шоколад.</a:t>
            </a:r>
          </a:p>
          <a:p>
            <a:pPr marL="0" indent="0" algn="just">
              <a:buNone/>
            </a:pPr>
            <a:r>
              <a:rPr lang="ru-RU" dirty="0" smtClean="0"/>
              <a:t>В качестве перекуса подойдут:  фрукты (или сухофрукты), йогурт, сыр, несоленые орешки.</a:t>
            </a:r>
            <a:endParaRPr lang="ru-RU" dirty="0"/>
          </a:p>
        </p:txBody>
      </p:sp>
    </p:spTree>
    <p:extLst>
      <p:ext uri="{BB962C8B-B14F-4D97-AF65-F5344CB8AC3E}">
        <p14:creationId xmlns:p14="http://schemas.microsoft.com/office/powerpoint/2010/main" val="4070926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dirty="0" smtClean="0"/>
              <a:t>Сон, движение, дыхание, отдых</a:t>
            </a:r>
            <a:endParaRPr lang="ru-RU" dirty="0"/>
          </a:p>
        </p:txBody>
      </p:sp>
      <p:sp>
        <p:nvSpPr>
          <p:cNvPr id="3" name="Объект 2"/>
          <p:cNvSpPr>
            <a:spLocks noGrp="1"/>
          </p:cNvSpPr>
          <p:nvPr>
            <p:ph idx="1"/>
          </p:nvPr>
        </p:nvSpPr>
        <p:spPr>
          <a:xfrm>
            <a:off x="457200" y="908720"/>
            <a:ext cx="8229600" cy="5760640"/>
          </a:xfrm>
        </p:spPr>
        <p:txBody>
          <a:bodyPr>
            <a:noAutofit/>
          </a:bodyPr>
          <a:lstStyle/>
          <a:p>
            <a:pPr marL="0" indent="0" algn="just">
              <a:buNone/>
            </a:pPr>
            <a:r>
              <a:rPr lang="ru-RU" sz="1800" b="1" dirty="0" smtClean="0"/>
              <a:t>2. Спать по 6–8 часов.</a:t>
            </a:r>
            <a:r>
              <a:rPr lang="ru-RU" sz="1800" dirty="0" smtClean="0"/>
              <a:t> За полчаса до сна отложите учебник. Вместо этого полежите в ванной, поболтайте с другом или послушайте музыку. За ночь информация переходит из кратковременной памяти в долговременную — то есть мы запоминаем выученное за день пока спим. Поэтому спать надо обязательно.</a:t>
            </a:r>
          </a:p>
          <a:p>
            <a:pPr marL="0" indent="0" algn="just">
              <a:buNone/>
            </a:pPr>
            <a:r>
              <a:rPr lang="ru-RU" sz="1800" b="1" dirty="0" smtClean="0"/>
              <a:t>3. Двигаться.</a:t>
            </a:r>
            <a:r>
              <a:rPr lang="ru-RU" sz="1800" dirty="0" smtClean="0"/>
              <a:t> Движение должно стать регулярным в это время. Нельзя только сидеть и  зубрить. Необходимо время от времени делать зарядку и проводить на свежем воздухе хотя бы по полчаса в день: гулять, кататься на велосипеде или танцевать. Движение должно доставлять радость и стать дополнительным источником удовольствия. А еще смена деятельности помогает лучше отдыхать, «разгружая» голову.</a:t>
            </a:r>
          </a:p>
          <a:p>
            <a:pPr marL="0" indent="0" algn="just">
              <a:buNone/>
            </a:pPr>
            <a:r>
              <a:rPr lang="ru-RU" sz="1800" b="1" dirty="0" smtClean="0"/>
              <a:t>4. Дышать правильно.</a:t>
            </a:r>
            <a:r>
              <a:rPr lang="ru-RU" sz="1800" dirty="0" smtClean="0"/>
              <a:t> Когда накатывает ужас перед экзаменом, постарайтесь следить за дыханием. Когда выдыхаете воздух, делайте это плавно и медленно, считая до четырех. Если делать это упражнение хотя бы минуту — мозг получит сигнал, что все в порядке, и паника утихнет.</a:t>
            </a:r>
          </a:p>
          <a:p>
            <a:pPr marL="0" indent="0" algn="just">
              <a:buNone/>
            </a:pPr>
            <a:r>
              <a:rPr lang="ru-RU" sz="1800" b="1" dirty="0" smtClean="0"/>
              <a:t>5. Запланировать свободные дни.</a:t>
            </a:r>
            <a:r>
              <a:rPr lang="ru-RU" sz="1800" dirty="0" smtClean="0"/>
              <a:t> Это ваш законный отдых, который стоит полностью посвятить любимым делам. Пусть один такой день станет днем самого экзамена (вне зависимости от результата), а второй придется на середину подготовки к следующему. Организм оценит бережное отношение, «поймет», что вы в безопасности, и перестанет «подогревать» вашу решимость избыточными порциями гормонов стресса.</a:t>
            </a:r>
            <a:endParaRPr lang="ru-RU" sz="1800" b="1" dirty="0"/>
          </a:p>
        </p:txBody>
      </p:sp>
    </p:spTree>
    <p:extLst>
      <p:ext uri="{BB962C8B-B14F-4D97-AF65-F5344CB8AC3E}">
        <p14:creationId xmlns:p14="http://schemas.microsoft.com/office/powerpoint/2010/main" val="61817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b="1" dirty="0" smtClean="0"/>
              <a:t>Начинаем учить</a:t>
            </a:r>
            <a:endParaRPr lang="ru-RU" b="1" dirty="0"/>
          </a:p>
        </p:txBody>
      </p:sp>
      <p:sp>
        <p:nvSpPr>
          <p:cNvPr id="3" name="Объект 2"/>
          <p:cNvSpPr>
            <a:spLocks noGrp="1"/>
          </p:cNvSpPr>
          <p:nvPr>
            <p:ph idx="1"/>
          </p:nvPr>
        </p:nvSpPr>
        <p:spPr>
          <a:xfrm>
            <a:off x="457200" y="1052736"/>
            <a:ext cx="8229600" cy="5472608"/>
          </a:xfrm>
        </p:spPr>
        <p:txBody>
          <a:bodyPr>
            <a:noAutofit/>
          </a:bodyPr>
          <a:lstStyle/>
          <a:p>
            <a:pPr marL="514350" indent="-514350" algn="just">
              <a:buAutoNum type="arabicPeriod"/>
            </a:pPr>
            <a:r>
              <a:rPr lang="ru-RU" sz="1800" dirty="0" smtClean="0"/>
              <a:t>Подготовьте </a:t>
            </a:r>
            <a:r>
              <a:rPr lang="ru-RU" sz="1800" dirty="0"/>
              <a:t>место для занятий: уберите со стола лишние вещи, удобно расположите нужные учебники, пособия, тетради, бумагу, карандаши</a:t>
            </a:r>
            <a:r>
              <a:rPr lang="ru-RU" sz="1800" dirty="0" smtClean="0"/>
              <a:t>.</a:t>
            </a:r>
          </a:p>
          <a:p>
            <a:pPr marL="514350" indent="-514350" algn="just">
              <a:buAutoNum type="arabicPeriod"/>
            </a:pPr>
            <a:r>
              <a:rPr lang="ru-RU" sz="1800" dirty="0" smtClean="0"/>
              <a:t>Определите кто вы: «жаворонок» или «сова»? От этого будет зависеть план действий на день. Когда вы начнете заниматься, когда будет самый «разгар» учёбы, когда и чем завершите этот трудовой день.</a:t>
            </a:r>
          </a:p>
          <a:p>
            <a:pPr marL="514350" indent="-514350" algn="just">
              <a:buAutoNum type="arabicPeriod"/>
            </a:pPr>
            <a:r>
              <a:rPr lang="ru-RU" sz="1800" dirty="0"/>
              <a:t>Сопоставьте объем материала, который нужно изучить, и время, которое у вас осталось для подготовки. Например, если осталось три дня, а у вас на руках 60 экзаменационных вопросов, распределите время так, чтобы успеть хотя бы прочитать весь материал — то есть нужно просматривать по 20 вопросов в день. А если осталось три недели, можно спокойно и вдумчиво разбираться с четырьмя вопросами в день и даже останется время на спокойный отдых</a:t>
            </a:r>
            <a:r>
              <a:rPr lang="ru-RU" sz="1800" dirty="0" smtClean="0"/>
              <a:t>.</a:t>
            </a:r>
            <a:r>
              <a:rPr lang="ru-RU" sz="1800" dirty="0"/>
              <a:t> </a:t>
            </a:r>
            <a:endParaRPr lang="ru-RU" sz="1800" dirty="0" smtClean="0"/>
          </a:p>
          <a:p>
            <a:pPr marL="514350" indent="-514350" algn="just">
              <a:buAutoNum type="arabicPeriod"/>
            </a:pPr>
            <a:r>
              <a:rPr lang="ru-RU" sz="1800" dirty="0" smtClean="0"/>
              <a:t>Составьте </a:t>
            </a:r>
            <a:r>
              <a:rPr lang="ru-RU" sz="1800" dirty="0"/>
              <a:t>план на каждый день подготовки, необходимо четко определить, что именно сегодня будет изучаться</a:t>
            </a:r>
            <a:r>
              <a:rPr lang="ru-RU" sz="1800" dirty="0" smtClean="0"/>
              <a:t>.</a:t>
            </a:r>
          </a:p>
          <a:p>
            <a:pPr marL="514350" indent="-514350" algn="just">
              <a:buAutoNum type="arabicPeriod"/>
            </a:pPr>
            <a:r>
              <a:rPr lang="ru-RU" sz="1800" dirty="0" smtClean="0"/>
              <a:t>Начните «учебный день» с материала, который вам понятен, используйте его для «раскачки». Затем переходите к трудному материалу, изучение которого требует времени и усилий.</a:t>
            </a:r>
          </a:p>
          <a:p>
            <a:pPr marL="514350" indent="-514350" algn="just">
              <a:buAutoNum type="arabicPeriod"/>
            </a:pPr>
            <a:r>
              <a:rPr lang="ru-RU" sz="1800" dirty="0" smtClean="0"/>
              <a:t>Потрудившись 40 минут, поощрите себя 10-минутным перерывом (разомнитесь, сделайте что-то приятное)</a:t>
            </a:r>
            <a:endParaRPr lang="ru-RU" sz="1800" dirty="0"/>
          </a:p>
        </p:txBody>
      </p:sp>
    </p:spTree>
    <p:extLst>
      <p:ext uri="{BB962C8B-B14F-4D97-AF65-F5344CB8AC3E}">
        <p14:creationId xmlns:p14="http://schemas.microsoft.com/office/powerpoint/2010/main" val="225782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29600" cy="5904656"/>
          </a:xfrm>
        </p:spPr>
        <p:txBody>
          <a:bodyPr>
            <a:normAutofit fontScale="70000" lnSpcReduction="20000"/>
          </a:bodyPr>
          <a:lstStyle/>
          <a:p>
            <a:pPr marL="0" indent="0" algn="just">
              <a:buNone/>
            </a:pPr>
            <a:r>
              <a:rPr lang="ru-RU" dirty="0" smtClean="0"/>
              <a:t>7. К </a:t>
            </a:r>
            <a:r>
              <a:rPr lang="ru-RU" dirty="0"/>
              <a:t>трудно запоминаемому материалу необходимо возвращаться несколько раз, просматривать его в течение нескольких минут вечером, а затем еще раз - утром.</a:t>
            </a:r>
          </a:p>
          <a:p>
            <a:pPr marL="0" indent="0" algn="just">
              <a:buNone/>
            </a:pPr>
            <a:r>
              <a:rPr lang="ru-RU" dirty="0" smtClean="0"/>
              <a:t>8.</a:t>
            </a:r>
            <a:r>
              <a:rPr lang="ru-RU" dirty="0"/>
              <a:t> Очень полезно составлять планы конкретных тем и держать их в уме, а не зазубривать всю тему полностью «от» и «до». Можно также практиковать написание вопросов в виде краткого, тезисного изложения материала.</a:t>
            </a:r>
          </a:p>
          <a:p>
            <a:pPr marL="0" indent="0" algn="just">
              <a:buNone/>
            </a:pPr>
            <a:r>
              <a:rPr lang="ru-RU" dirty="0" smtClean="0"/>
              <a:t>9.</a:t>
            </a:r>
            <a:r>
              <a:rPr lang="ru-RU" dirty="0"/>
              <a:t> Заучиваемый материал лучше разбить на смысловые куски, стараясь, чтобы их количество не превышало семи. Смысловые куски материала необходимо укрупнять и обобщать, выражая главную мысль одной фразой. Текст можно сильно сократить, представив его в виде схемы типа «звезды», «дерева» и т.п. При этом восприятие и качество запоминания значительно улучшаются за счет большей образности записи.</a:t>
            </a:r>
          </a:p>
          <a:p>
            <a:pPr marL="0" indent="0" algn="just">
              <a:buNone/>
            </a:pPr>
            <a:r>
              <a:rPr lang="ru-RU" dirty="0" smtClean="0"/>
              <a:t>10.</a:t>
            </a:r>
            <a:r>
              <a:rPr lang="ru-RU" dirty="0"/>
              <a:t> Пересказ текста своими словами приводит к лучшему его запоминанию, чем многократное чтение, поскольку это активная, организованная целью умственная работа. Вообще говоря, любая аналитическая работа с текстом приводит к его лучшему запоминанию.</a:t>
            </a:r>
            <a:endParaRPr lang="ru-RU" dirty="0"/>
          </a:p>
        </p:txBody>
      </p:sp>
    </p:spTree>
    <p:extLst>
      <p:ext uri="{BB962C8B-B14F-4D97-AF65-F5344CB8AC3E}">
        <p14:creationId xmlns:p14="http://schemas.microsoft.com/office/powerpoint/2010/main" val="88711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dirty="0" smtClean="0"/>
              <a:t>Выучим? Повторим?</a:t>
            </a:r>
            <a:endParaRPr lang="ru-RU" dirty="0"/>
          </a:p>
        </p:txBody>
      </p:sp>
      <p:sp>
        <p:nvSpPr>
          <p:cNvPr id="3" name="Объект 2"/>
          <p:cNvSpPr>
            <a:spLocks noGrp="1"/>
          </p:cNvSpPr>
          <p:nvPr>
            <p:ph idx="1"/>
          </p:nvPr>
        </p:nvSpPr>
        <p:spPr>
          <a:xfrm>
            <a:off x="539552" y="908720"/>
            <a:ext cx="8229600" cy="5616624"/>
          </a:xfrm>
        </p:spPr>
        <p:txBody>
          <a:bodyPr>
            <a:noAutofit/>
          </a:bodyPr>
          <a:lstStyle/>
          <a:p>
            <a:pPr marL="0" indent="0" algn="just">
              <a:buNone/>
            </a:pPr>
            <a:r>
              <a:rPr lang="ru-RU" sz="2200" dirty="0"/>
              <a:t>Самый распространенный при подготовке среди школьников и студентов способ – оставлять все на последний день и последнюю ночь – является самым непродуктивным, поскольку в результате этого в голове остается такая "каша", что на экзамене бывает очень трудно разобраться и вспомнить нужную информацию, либо – в случае, если у вас очень хорошая память – все более-менее в порядке до экзамен, вы можете успешно вспомнить то, что читали накануне, но уже через неделю в голове не останется почти ничего. </a:t>
            </a:r>
            <a:endParaRPr lang="ru-RU" sz="2200" dirty="0" smtClean="0"/>
          </a:p>
          <a:p>
            <a:pPr marL="0" indent="0" algn="just">
              <a:buNone/>
            </a:pPr>
            <a:r>
              <a:rPr lang="ru-RU" sz="2200" dirty="0" smtClean="0"/>
              <a:t>Для </a:t>
            </a:r>
            <a:r>
              <a:rPr lang="ru-RU" sz="2200" dirty="0"/>
              <a:t>долговременного хранения информации в памяти необходимо повторение, а этого вами сделано не было. Читая 1 раз, вы "включаете" в работу лишь кратковременную память, и через некоторое время незакрепленная информация вытесняется другой, более нужной в настоящий момент.</a:t>
            </a:r>
          </a:p>
          <a:p>
            <a:pPr marL="0" indent="0" algn="ctr">
              <a:buNone/>
            </a:pPr>
            <a:endParaRPr lang="ru-RU" sz="1800" dirty="0"/>
          </a:p>
        </p:txBody>
      </p:sp>
    </p:spTree>
    <p:extLst>
      <p:ext uri="{BB962C8B-B14F-4D97-AF65-F5344CB8AC3E}">
        <p14:creationId xmlns:p14="http://schemas.microsoft.com/office/powerpoint/2010/main" val="563126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pPr>
              <a:lnSpc>
                <a:spcPts val="1700"/>
              </a:lnSpc>
              <a:spcBef>
                <a:spcPts val="0"/>
              </a:spcBef>
            </a:pPr>
            <a:r>
              <a:rPr lang="ru-RU" sz="2200" b="1" dirty="0"/>
              <a:t>Несколько способов организации процесса повторения, которые, как показала практика, дают наибольший эффект. Выберите тот способ, </a:t>
            </a:r>
            <a:r>
              <a:rPr lang="ru-RU" sz="2200" b="1" dirty="0" smtClean="0"/>
              <a:t>который </a:t>
            </a:r>
            <a:r>
              <a:rPr lang="ru-RU" sz="2200" b="1" dirty="0"/>
              <a:t>вам показался ближе, тот, который подойдет именно вам.</a:t>
            </a:r>
            <a:r>
              <a:rPr lang="ru-RU" b="1" dirty="0"/>
              <a:t> </a:t>
            </a:r>
            <a:endParaRPr lang="ru-RU" dirty="0"/>
          </a:p>
        </p:txBody>
      </p:sp>
      <p:sp>
        <p:nvSpPr>
          <p:cNvPr id="3" name="Объект 2"/>
          <p:cNvSpPr>
            <a:spLocks noGrp="1"/>
          </p:cNvSpPr>
          <p:nvPr>
            <p:ph idx="1"/>
          </p:nvPr>
        </p:nvSpPr>
        <p:spPr>
          <a:xfrm>
            <a:off x="467544" y="1124744"/>
            <a:ext cx="8229600" cy="5544616"/>
          </a:xfrm>
        </p:spPr>
        <p:txBody>
          <a:bodyPr>
            <a:normAutofit fontScale="55000" lnSpcReduction="20000"/>
          </a:bodyPr>
          <a:lstStyle/>
          <a:p>
            <a:pPr marL="0" indent="0">
              <a:buNone/>
            </a:pPr>
            <a:r>
              <a:rPr lang="ru-RU" b="1" dirty="0" smtClean="0"/>
              <a:t>I </a:t>
            </a:r>
            <a:r>
              <a:rPr lang="ru-RU" b="1" dirty="0"/>
              <a:t>способ</a:t>
            </a:r>
            <a:r>
              <a:rPr lang="ru-RU" dirty="0"/>
              <a:t>. Ценность этого способа – в использовании перерывов при заучивании одного билета, одной темы и т.п., но не длинных. Сначала вы повторяете материал через 5 минут, затем - через 1 час, после – через день.</a:t>
            </a:r>
          </a:p>
          <a:p>
            <a:pPr marL="0" indent="0">
              <a:buNone/>
            </a:pPr>
            <a:r>
              <a:rPr lang="ru-RU" b="1" dirty="0"/>
              <a:t>II способ</a:t>
            </a:r>
            <a:r>
              <a:rPr lang="ru-RU" dirty="0"/>
              <a:t>. Организация рационального повторения:</a:t>
            </a:r>
          </a:p>
          <a:p>
            <a:pPr marL="0" indent="0">
              <a:buNone/>
            </a:pPr>
            <a:r>
              <a:rPr lang="ru-RU" dirty="0"/>
              <a:t>1. Прочитать – повторить.</a:t>
            </a:r>
          </a:p>
          <a:p>
            <a:pPr marL="0" indent="0">
              <a:buNone/>
            </a:pPr>
            <a:r>
              <a:rPr lang="ru-RU" dirty="0"/>
              <a:t>2. Повторить через 10-15 минут.</a:t>
            </a:r>
          </a:p>
          <a:p>
            <a:pPr marL="0" indent="0">
              <a:buNone/>
            </a:pPr>
            <a:r>
              <a:rPr lang="ru-RU" dirty="0"/>
              <a:t>3. Повторить через 8-9 часов.</a:t>
            </a:r>
          </a:p>
          <a:p>
            <a:pPr marL="0" indent="0">
              <a:buNone/>
            </a:pPr>
            <a:r>
              <a:rPr lang="ru-RU" dirty="0"/>
              <a:t>4. Повторить через день.</a:t>
            </a:r>
          </a:p>
          <a:p>
            <a:pPr marL="0" indent="0">
              <a:buNone/>
            </a:pPr>
            <a:r>
              <a:rPr lang="ru-RU" b="1" dirty="0"/>
              <a:t>III способ</a:t>
            </a:r>
            <a:r>
              <a:rPr lang="ru-RU" dirty="0"/>
              <a:t>. Формула успешного повторения ОЧОГ.</a:t>
            </a:r>
          </a:p>
          <a:p>
            <a:r>
              <a:rPr lang="ru-RU" dirty="0"/>
              <a:t>О – ориентировка. Прочитайте текст с целью понять его главные мысли. Если надо, подчеркните их, выпишите, повторите в памяти.</a:t>
            </a:r>
          </a:p>
          <a:p>
            <a:r>
              <a:rPr lang="ru-RU" dirty="0"/>
              <a:t>Ч – чтение. Прочитайте текст внимательно и постарайтесь выделить второстепенные детали, установите их связь с главными мыслями. Несколько раз повторите главные мысли в их связи со второстепенными.</a:t>
            </a:r>
          </a:p>
          <a:p>
            <a:r>
              <a:rPr lang="ru-RU" dirty="0"/>
              <a:t>О – обзор. Быстро просмотрите текст. Чтобы углубить понимание текста, поставьте вопросы к главным мыслям.</a:t>
            </a:r>
          </a:p>
          <a:p>
            <a:r>
              <a:rPr lang="ru-RU" dirty="0"/>
              <a:t>Г – главное. Мысленно перескажите текст, или еще лучше, перескажите его кому-нибудь или себе вслух, припоминая при этом главные мысли.</a:t>
            </a:r>
          </a:p>
          <a:p>
            <a:r>
              <a:rPr lang="ru-RU" dirty="0"/>
              <a:t>Число повторений должно быть 2-3.</a:t>
            </a:r>
          </a:p>
        </p:txBody>
      </p:sp>
    </p:spTree>
    <p:extLst>
      <p:ext uri="{BB962C8B-B14F-4D97-AF65-F5344CB8AC3E}">
        <p14:creationId xmlns:p14="http://schemas.microsoft.com/office/powerpoint/2010/main" val="259178692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1341</Words>
  <Application>Microsoft Office PowerPoint</Application>
  <PresentationFormat>Экран (4:3)</PresentationFormat>
  <Paragraphs>64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ЭКЗАМЕН БЕЗ СТРЕССА</vt:lpstr>
      <vt:lpstr>Презентация PowerPoint</vt:lpstr>
      <vt:lpstr>Давайте оценим уровень стресса</vt:lpstr>
      <vt:lpstr>Чем нам поможет банальный ЗОЖ?</vt:lpstr>
      <vt:lpstr>Сон, движение, дыхание, отдых</vt:lpstr>
      <vt:lpstr>Начинаем учить</vt:lpstr>
      <vt:lpstr>Презентация PowerPoint</vt:lpstr>
      <vt:lpstr>Выучим? Повторим?</vt:lpstr>
      <vt:lpstr>Несколько способов организации процесса повторения, которые, как показала практика, дают наибольший эффект. Выберите тот способ, который вам показался ближе, тот, который подойдет именно вам. </vt:lpstr>
      <vt:lpstr>Презентация PowerPoint</vt:lpstr>
      <vt:lpstr>В день экзамена: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ЭКЗАМЕН БЕЗ СТРЕССА</dc:title>
  <dc:creator>Admin</dc:creator>
  <cp:lastModifiedBy>Admin</cp:lastModifiedBy>
  <cp:revision>42</cp:revision>
  <dcterms:created xsi:type="dcterms:W3CDTF">2020-05-06T15:48:22Z</dcterms:created>
  <dcterms:modified xsi:type="dcterms:W3CDTF">2020-05-06T18:26:57Z</dcterms:modified>
</cp:coreProperties>
</file>